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"/>
  </p:notesMasterIdLst>
  <p:handoutMasterIdLst>
    <p:handoutMasterId r:id="rId24"/>
  </p:handoutMasterIdLst>
  <p:sldIdLst>
    <p:sldId id="281" r:id="rId3"/>
    <p:sldId id="274" r:id="rId4"/>
    <p:sldId id="320" r:id="rId6"/>
    <p:sldId id="321" r:id="rId7"/>
    <p:sldId id="322" r:id="rId8"/>
    <p:sldId id="323" r:id="rId9"/>
    <p:sldId id="319" r:id="rId10"/>
    <p:sldId id="318" r:id="rId11"/>
    <p:sldId id="306" r:id="rId12"/>
    <p:sldId id="308" r:id="rId13"/>
    <p:sldId id="309" r:id="rId14"/>
    <p:sldId id="310" r:id="rId15"/>
    <p:sldId id="311" r:id="rId16"/>
    <p:sldId id="315" r:id="rId17"/>
    <p:sldId id="312" r:id="rId18"/>
    <p:sldId id="313" r:id="rId19"/>
    <p:sldId id="314" r:id="rId20"/>
    <p:sldId id="316" r:id="rId21"/>
    <p:sldId id="317" r:id="rId22"/>
    <p:sldId id="324" r:id="rId23"/>
  </p:sldIdLst>
  <p:sldSz cx="12192000" cy="6858000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黑体" panose="02010609060101010101" pitchFamily="49" charset="-122"/>
      <p:regular r:id="rId32"/>
    </p:embeddedFont>
    <p:embeddedFont>
      <p:font typeface="Cambria" panose="02040503050406030204" charset="0"/>
      <p:regular r:id="rId33"/>
      <p:bold r:id="rId34"/>
      <p:italic r:id="rId35"/>
      <p:boldItalic r:id="rId36"/>
    </p:embeddedFont>
    <p:embeddedFont>
      <p:font typeface="等线" panose="02010600030101010101" charset="-122"/>
      <p:regular r:id="rId37"/>
    </p:embeddedFont>
    <p:embeddedFont>
      <p:font typeface="等线 Light" panose="02010600030101010101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F77F2E4-0D1D-4668-90D8-07EE4C2C89A5}">
          <p14:sldIdLst>
            <p14:sldId id="281"/>
            <p14:sldId id="274"/>
            <p14:sldId id="320"/>
            <p14:sldId id="321"/>
            <p14:sldId id="322"/>
            <p14:sldId id="323"/>
            <p14:sldId id="319"/>
            <p14:sldId id="318"/>
            <p14:sldId id="306"/>
            <p14:sldId id="308"/>
            <p14:sldId id="309"/>
            <p14:sldId id="310"/>
            <p14:sldId id="311"/>
            <p14:sldId id="315"/>
            <p14:sldId id="312"/>
            <p14:sldId id="313"/>
            <p14:sldId id="314"/>
            <p14:sldId id="316"/>
            <p14:sldId id="317"/>
            <p14:sldId id="324"/>
          </p14:sldIdLst>
        </p14:section>
        <p14:section name="无标题节" id="{0F741C8F-3C15-4892-93C6-7BE7F16CD90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9186"/>
    <a:srgbClr val="C9715E"/>
    <a:srgbClr val="FEECE1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3"/>
  </p:normalViewPr>
  <p:slideViewPr>
    <p:cSldViewPr snapToGrid="0" showGuides="1">
      <p:cViewPr varScale="1">
        <p:scale>
          <a:sx n="92" d="100"/>
          <a:sy n="92" d="100"/>
        </p:scale>
        <p:origin x="64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3" Type="http://schemas.openxmlformats.org/officeDocument/2006/relationships/tags" Target="tags/tag1.xml"/><Relationship Id="rId42" Type="http://schemas.openxmlformats.org/officeDocument/2006/relationships/font" Target="fonts/font15.fntdata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slide" Target="slides/slide2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10B34-3A81-A244-AF44-B22A3C562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72646-18BC-9547-A95D-8F979C7599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BB6461-442F-F943-A7BB-E4560ED983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E4E5D3-E13E-954A-9A92-805D9F10129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桌子, 窗户, 食物, 前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2" y="0"/>
            <a:ext cx="1218197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09435" y="1126553"/>
            <a:ext cx="190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 Narrow" panose="020B0606020202030204" pitchFamily="34" charset="0"/>
              </a:rPr>
              <a:t>20XX/X/X</a:t>
            </a:r>
            <a:endParaRPr kumimoji="1" lang="zh-CN" altLang="en-US" sz="3200" b="1" dirty="0">
              <a:solidFill>
                <a:schemeClr val="accent2">
                  <a:lumMod val="50000"/>
                </a:schemeClr>
              </a:solidFill>
              <a:latin typeface="Arial Narrow" panose="020B0606020202030204" pitchFamily="34" charset="0"/>
              <a:ea typeface="黑体" panose="02010609060101010101" pitchFamily="49" charset="-122"/>
              <a:cs typeface="Arial Narrow" panose="020B0606020202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7961" y="1572288"/>
            <a:ext cx="434735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b="1" dirty="0">
                <a:solidFill>
                  <a:schemeClr val="bg1"/>
                </a:solidFill>
                <a:latin typeface="Cambria" panose="02040503050406030204" charset="0"/>
                <a:ea typeface="Heiti SC Medium" panose="02000000000000000000" pitchFamily="2" charset="-128"/>
                <a:cs typeface="Cambria" panose="02040503050406030204" charset="0"/>
              </a:rPr>
              <a:t>厦门大学</a:t>
            </a:r>
            <a:endParaRPr kumimoji="1" lang="en-US" altLang="zh-CN" sz="7200" b="1" dirty="0">
              <a:solidFill>
                <a:schemeClr val="bg1"/>
              </a:solidFill>
              <a:latin typeface="Cambria" panose="02040503050406030204" charset="0"/>
              <a:ea typeface="Heiti SC Medium" panose="02000000000000000000" pitchFamily="2" charset="-128"/>
              <a:cs typeface="Cambria" panose="02040503050406030204" charset="0"/>
            </a:endParaRPr>
          </a:p>
          <a:p>
            <a:r>
              <a:rPr kumimoji="1" lang="zh-CN" altLang="en-US" sz="72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kumimoji="1" lang="en-US" altLang="zh-CN" sz="72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PPT</a:t>
            </a:r>
            <a:r>
              <a:rPr kumimoji="1" lang="zh-CN" altLang="en-US" sz="7200" b="1" dirty="0">
                <a:solidFill>
                  <a:schemeClr val="bg1"/>
                </a:solidFill>
                <a:latin typeface="Cambria" panose="02040503050406030204" charset="0"/>
                <a:ea typeface="Heiti SC Medium" panose="02000000000000000000" pitchFamily="2" charset="-128"/>
                <a:cs typeface="Cambria" panose="02040503050406030204" charset="0"/>
              </a:rPr>
              <a:t>模版</a:t>
            </a:r>
            <a:endParaRPr kumimoji="1" lang="zh-CN" altLang="en-US" sz="7200" b="1" dirty="0">
              <a:solidFill>
                <a:schemeClr val="bg1"/>
              </a:solidFill>
              <a:latin typeface="Cambria" panose="02040503050406030204" charset="0"/>
              <a:ea typeface="Heiti SC Medium" panose="02000000000000000000" pitchFamily="2" charset="-128"/>
              <a:cs typeface="Cambria" panose="02040503050406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88586" y="3817750"/>
            <a:ext cx="433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</a:rPr>
              <a:t>单击此处输入你的正文，文字是您思想的提炼，为了最终演示发布的良好效果，请尽量言简意赅的阐述观点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09435" y="5139884"/>
            <a:ext cx="231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汇报人：</a:t>
            </a:r>
            <a:r>
              <a:rPr kumimoji="1"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XXX</a:t>
            </a:r>
            <a:endParaRPr kumimoji="1" lang="zh-CN" altLang="en-US" sz="24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09435" y="5601549"/>
            <a:ext cx="28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汇报时间：</a:t>
            </a:r>
            <a:r>
              <a:rPr kumimoji="1"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XXXX</a:t>
            </a:r>
            <a:endParaRPr kumimoji="1" lang="zh-CN" altLang="en-US" sz="24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2" name="图片 1" descr="微信图片_20240518124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30200"/>
            <a:ext cx="131572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13955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接口测试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381" y="3429000"/>
            <a:ext cx="2705239" cy="12954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762" y="1269703"/>
            <a:ext cx="2768742" cy="53152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7087" y="1279624"/>
            <a:ext cx="2523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管理员</a:t>
            </a:r>
            <a:r>
              <a:rPr lang="en-US" altLang="zh-CN" sz="2400" dirty="0">
                <a:solidFill>
                  <a:srgbClr val="C9715E"/>
                </a:solidFill>
              </a:rPr>
              <a:t> 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登录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后台管理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管理员按日期查询图表数据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68707" y="1278674"/>
            <a:ext cx="33583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用户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注册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登录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商品查询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订单建立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添加商品到购物车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删除购物车中的商品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直接创建订单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从购物车创建订单</a:t>
            </a:r>
            <a:endParaRPr lang="en-US" altLang="zh-CN" sz="2400" dirty="0">
              <a:solidFill>
                <a:srgbClr val="C9715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9715E"/>
                </a:solidFill>
              </a:rPr>
              <a:t>完成支付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13955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接口测试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2266" y="1046825"/>
            <a:ext cx="613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编写测试代码（以管理员登录为例子）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400" y="1578570"/>
            <a:ext cx="6131670" cy="50674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13955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接口测试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2266" y="1046825"/>
            <a:ext cx="613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接口自动化测试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805" y="1677652"/>
            <a:ext cx="7006390" cy="50358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13955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接口测试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2266" y="1046825"/>
            <a:ext cx="613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测试结果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3468" y="1612681"/>
            <a:ext cx="7929534" cy="51411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13955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接口测试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2266" y="1046825"/>
            <a:ext cx="613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数据库更改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371" y="2477439"/>
            <a:ext cx="8533495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370" y="4049455"/>
            <a:ext cx="8533495" cy="43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756610" y="33573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756610" y="40494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756610" y="43161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66012" y="2436582"/>
            <a:ext cx="198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9715E"/>
                </a:solidFill>
              </a:rPr>
              <a:t>·</a:t>
            </a:r>
            <a:r>
              <a:rPr lang="zh-CN" altLang="en-US" sz="2400" dirty="0">
                <a:solidFill>
                  <a:srgbClr val="C9715E"/>
                </a:solidFill>
              </a:rPr>
              <a:t>将商品加入购物车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2266" y="3988131"/>
            <a:ext cx="2185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9715E"/>
                </a:solidFill>
              </a:rPr>
              <a:t>·</a:t>
            </a:r>
            <a:r>
              <a:rPr lang="zh-CN" altLang="en-US" sz="2400" dirty="0">
                <a:solidFill>
                  <a:srgbClr val="C9715E"/>
                </a:solidFill>
              </a:rPr>
              <a:t>删除购物车中的商品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13955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接口测试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2266" y="1046825"/>
            <a:ext cx="613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管理员按日期查询图表数据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4436" y="1796502"/>
            <a:ext cx="7701911" cy="447037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5653" y="2143399"/>
            <a:ext cx="35325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9715E"/>
                </a:solidFill>
              </a:rPr>
              <a:t>·</a:t>
            </a:r>
            <a:r>
              <a:rPr lang="zh-CN" altLang="en-US" sz="2400" dirty="0">
                <a:solidFill>
                  <a:srgbClr val="C9715E"/>
                </a:solidFill>
              </a:rPr>
              <a:t>有初始日期和结束日期时从起始日期计算之后七天；只有一个日期或是没有日期，从测试当日往前计算七天</a:t>
            </a:r>
            <a:endParaRPr lang="en-US" altLang="zh-CN" sz="2400" dirty="0">
              <a:solidFill>
                <a:srgbClr val="C9715E"/>
              </a:solidFill>
            </a:endParaRPr>
          </a:p>
          <a:p>
            <a:r>
              <a:rPr lang="en-US" altLang="zh-CN" sz="2400" b="1" dirty="0">
                <a:solidFill>
                  <a:srgbClr val="C9715E"/>
                </a:solidFill>
              </a:rPr>
              <a:t>·</a:t>
            </a:r>
            <a:r>
              <a:rPr lang="zh-CN" altLang="en-US" sz="2400" dirty="0">
                <a:solidFill>
                  <a:srgbClr val="C9715E"/>
                </a:solidFill>
              </a:rPr>
              <a:t>测试中，</a:t>
            </a:r>
            <a:r>
              <a:rPr lang="zh-CN" altLang="zh-CN" sz="2400" dirty="0">
                <a:solidFill>
                  <a:srgbClr val="C9715E"/>
                </a:solidFill>
              </a:rPr>
              <a:t>只有给了初始日期和结束日期才能查询，只给其中一个或者两个日期都没给就会报错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13955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接口测试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2266" y="1046825"/>
            <a:ext cx="613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管理员按日期查询图表数据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2133" y="1824556"/>
            <a:ext cx="9248758" cy="2071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133" y="4319577"/>
            <a:ext cx="9248758" cy="10789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5821" y="2228671"/>
            <a:ext cx="2526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715E"/>
                </a:solidFill>
              </a:rPr>
              <a:t>·</a:t>
            </a:r>
            <a:r>
              <a:rPr lang="zh-CN" altLang="en-US" sz="2400" dirty="0">
                <a:solidFill>
                  <a:srgbClr val="C9715E"/>
                </a:solidFill>
              </a:rPr>
              <a:t>原代码</a:t>
            </a:r>
            <a:endParaRPr lang="en-US" altLang="zh-CN" sz="2400" dirty="0">
              <a:solidFill>
                <a:srgbClr val="C9715E"/>
              </a:solidFill>
            </a:endParaRPr>
          </a:p>
          <a:p>
            <a:r>
              <a:rPr lang="zh-CN" altLang="en-US" sz="2400" dirty="0">
                <a:solidFill>
                  <a:srgbClr val="C9715E"/>
                </a:solidFill>
              </a:rPr>
              <a:t>没有对空字符串进行检查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1109" y="4615853"/>
            <a:ext cx="252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715E"/>
                </a:solidFill>
              </a:rPr>
              <a:t>·</a:t>
            </a:r>
            <a:r>
              <a:rPr lang="zh-CN" altLang="en-US" sz="2400" dirty="0">
                <a:solidFill>
                  <a:srgbClr val="C9715E"/>
                </a:solidFill>
              </a:rPr>
              <a:t>修改</a:t>
            </a:r>
            <a:endParaRPr lang="en-US" altLang="zh-CN" sz="2400" dirty="0">
              <a:solidFill>
                <a:srgbClr val="C9715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13955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接口测试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2266" y="1046825"/>
            <a:ext cx="613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管理员按日期查询图表数据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5055" y="1643537"/>
            <a:ext cx="8618923" cy="50794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710328" y="301743"/>
            <a:ext cx="309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业务流程测试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159" y="1133065"/>
            <a:ext cx="4315344" cy="57256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87" y="1133065"/>
            <a:ext cx="4503821" cy="56649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710328" y="301743"/>
            <a:ext cx="309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业务流程测试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4760" y="1225073"/>
            <a:ext cx="7225198" cy="54750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华美, 窗户, 桌子, 食物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2" y="0"/>
            <a:ext cx="12186987" cy="6860822"/>
          </a:xfrm>
          <a:prstGeom prst="rect">
            <a:avLst/>
          </a:prstGeom>
        </p:spPr>
      </p:pic>
      <p:sp>
        <p:nvSpPr>
          <p:cNvPr id="30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494592" y="433891"/>
            <a:ext cx="2641600" cy="1349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  <a:endParaRPr kumimoji="1" lang="zh-CN" altLang="en-US" sz="8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1311" y="2068234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系统简介</a:t>
            </a:r>
            <a:endParaRPr kumimoji="1" lang="zh-CN" altLang="en-US" sz="28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01310" y="3031793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单元测试</a:t>
            </a:r>
            <a:endParaRPr kumimoji="1" lang="zh-CN" altLang="en-US" sz="28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01309" y="3916434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功能测试</a:t>
            </a:r>
            <a:endParaRPr kumimoji="1" lang="zh-CN" altLang="en-US" sz="28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01308" y="4838759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性能测试</a:t>
            </a:r>
            <a:endParaRPr kumimoji="1" lang="zh-CN" altLang="en-US" sz="28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85371" y="2028492"/>
            <a:ext cx="609223" cy="6205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99399" y="2038076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01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85371" y="2964073"/>
            <a:ext cx="609223" cy="6205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85370" y="3899654"/>
            <a:ext cx="609223" cy="6205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85369" y="4835235"/>
            <a:ext cx="609223" cy="6205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915144" y="2974879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02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8511" y="3899654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03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13424" y="4835678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04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2" name="图片 1" descr="微信图片_20240518124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30200"/>
            <a:ext cx="131572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花瓶里插满了鲜花&#10;&#10;低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5" y="0"/>
            <a:ext cx="1218197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52363" y="290946"/>
            <a:ext cx="1537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04</a:t>
            </a:r>
            <a:endParaRPr kumimoji="1" lang="zh-CN" altLang="en-US" sz="80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2964" y="2486561"/>
            <a:ext cx="4946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b="1" dirty="0">
                <a:solidFill>
                  <a:schemeClr val="bg1"/>
                </a:solidFill>
                <a:latin typeface="Arial Narrow" panose="020B0606020202030204" pitchFamily="34" charset="0"/>
              </a:rPr>
              <a:t>性能测试</a:t>
            </a:r>
            <a:endParaRPr kumimoji="1" lang="zh-CN" altLang="en-US" sz="8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图片 1" descr="微信图片_20240518124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715770"/>
            <a:ext cx="131572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花瓶里插满了鲜花&#10;&#10;低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5" y="0"/>
            <a:ext cx="1218197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52363" y="290946"/>
            <a:ext cx="1537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01</a:t>
            </a:r>
            <a:endParaRPr kumimoji="1" lang="zh-CN" altLang="en-US" sz="80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2964" y="2486561"/>
            <a:ext cx="4946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b="1" dirty="0">
                <a:solidFill>
                  <a:schemeClr val="bg1"/>
                </a:solidFill>
                <a:latin typeface="Arial Narrow" panose="020B0606020202030204" pitchFamily="34" charset="0"/>
              </a:rPr>
              <a:t>系统简介</a:t>
            </a:r>
            <a:endParaRPr kumimoji="1" lang="zh-CN" altLang="en-US" sz="8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图片 1" descr="微信图片_20240518124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715770"/>
            <a:ext cx="131572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930410" y="282047"/>
            <a:ext cx="2095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系统简介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2266" y="1046825"/>
            <a:ext cx="10651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迷你天猫商城是一个基于</a:t>
            </a:r>
            <a:r>
              <a:rPr lang="en-US" altLang="zh-CN" sz="2400" dirty="0">
                <a:solidFill>
                  <a:srgbClr val="C9715E"/>
                </a:solidFill>
              </a:rPr>
              <a:t>Spring Boot</a:t>
            </a:r>
            <a:r>
              <a:rPr lang="zh-CN" altLang="en-US" sz="2400" dirty="0">
                <a:solidFill>
                  <a:srgbClr val="C9715E"/>
                </a:solidFill>
              </a:rPr>
              <a:t>的综合性</a:t>
            </a:r>
            <a:r>
              <a:rPr lang="en-US" altLang="zh-CN" sz="2400" dirty="0" err="1">
                <a:solidFill>
                  <a:srgbClr val="C9715E"/>
                </a:solidFill>
              </a:rPr>
              <a:t>B2C</a:t>
            </a:r>
            <a:r>
              <a:rPr lang="zh-CN" altLang="en-US" sz="2400" dirty="0">
                <a:solidFill>
                  <a:srgbClr val="C9715E"/>
                </a:solidFill>
              </a:rPr>
              <a:t>电商平台。</a:t>
            </a:r>
            <a:endParaRPr lang="en-US" altLang="zh-CN" sz="2400" dirty="0">
              <a:solidFill>
                <a:srgbClr val="C9715E"/>
              </a:solidFill>
            </a:endParaRPr>
          </a:p>
          <a:p>
            <a:r>
              <a:rPr lang="zh-CN" altLang="en-US" sz="2400" dirty="0">
                <a:solidFill>
                  <a:srgbClr val="C9715E"/>
                </a:solidFill>
              </a:rPr>
              <a:t>主要功能包括：</a:t>
            </a:r>
            <a:endParaRPr lang="en-US" altLang="zh-CN" sz="2400" dirty="0">
              <a:solidFill>
                <a:srgbClr val="C9715E"/>
              </a:solidFill>
            </a:endParaRPr>
          </a:p>
          <a:p>
            <a:r>
              <a:rPr lang="zh-CN" altLang="en-US" sz="2400" dirty="0">
                <a:solidFill>
                  <a:srgbClr val="C9715E"/>
                </a:solidFill>
              </a:rPr>
              <a:t>管理员：管理产品类型、订单、产品信息、打赏信息、用户</a:t>
            </a:r>
            <a:endParaRPr lang="en-US" altLang="zh-CN" sz="2400" dirty="0">
              <a:solidFill>
                <a:srgbClr val="C9715E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36" y="2967172"/>
            <a:ext cx="5365999" cy="35890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234" y="2967172"/>
            <a:ext cx="5601529" cy="3410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02266" y="1046825"/>
            <a:ext cx="1065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用户：注册、登录、浏览商品、加入购物车、下单、确认售后、评论、打赏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44" y="1508490"/>
            <a:ext cx="3899492" cy="24296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9" y="4152516"/>
            <a:ext cx="5274310" cy="2491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235" y="1508490"/>
            <a:ext cx="4777682" cy="22916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30410" y="282047"/>
            <a:ext cx="2095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系统简介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花瓶里插满了鲜花&#10;&#10;低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5" y="0"/>
            <a:ext cx="1218197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52363" y="290946"/>
            <a:ext cx="1537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02</a:t>
            </a:r>
            <a:endParaRPr kumimoji="1" lang="zh-CN" altLang="en-US" sz="80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2964" y="2486561"/>
            <a:ext cx="4946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b="1" dirty="0">
                <a:solidFill>
                  <a:schemeClr val="bg1"/>
                </a:solidFill>
                <a:latin typeface="Arial Narrow" panose="020B0606020202030204" pitchFamily="34" charset="0"/>
              </a:rPr>
              <a:t>单元测试</a:t>
            </a:r>
            <a:endParaRPr kumimoji="1" lang="zh-CN" altLang="en-US" sz="8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图片 1" descr="微信图片_20240518124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715770"/>
            <a:ext cx="131572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花瓶里插满了鲜花&#10;&#10;低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5" y="0"/>
            <a:ext cx="1218197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52363" y="290946"/>
            <a:ext cx="1537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03</a:t>
            </a:r>
            <a:endParaRPr kumimoji="1" lang="zh-CN" altLang="en-US" sz="80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2964" y="2486561"/>
            <a:ext cx="4946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b="1" dirty="0">
                <a:solidFill>
                  <a:schemeClr val="bg1"/>
                </a:solidFill>
                <a:latin typeface="Arial Narrow" panose="020B0606020202030204" pitchFamily="34" charset="0"/>
              </a:rPr>
              <a:t>功能测试</a:t>
            </a:r>
            <a:endParaRPr kumimoji="1" lang="zh-CN" altLang="en-US" sz="8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图片 1" descr="微信图片_20240518124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715770"/>
            <a:ext cx="131572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95753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目录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861346" y="1843950"/>
            <a:ext cx="44592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C9715E"/>
                </a:solidFill>
              </a:rPr>
              <a:t>1</a:t>
            </a:r>
            <a:r>
              <a:rPr lang="zh-CN" altLang="en-US" sz="4000" dirty="0">
                <a:solidFill>
                  <a:srgbClr val="C9715E"/>
                </a:solidFill>
              </a:rPr>
              <a:t>、等价类划分</a:t>
            </a:r>
            <a:endParaRPr lang="en-US" altLang="zh-CN" sz="4000" dirty="0">
              <a:solidFill>
                <a:srgbClr val="C9715E"/>
              </a:solidFill>
            </a:endParaRPr>
          </a:p>
          <a:p>
            <a:endParaRPr lang="en-US" altLang="zh-CN" sz="4000" dirty="0">
              <a:solidFill>
                <a:srgbClr val="C9715E"/>
              </a:solidFill>
            </a:endParaRPr>
          </a:p>
          <a:p>
            <a:r>
              <a:rPr lang="en-US" altLang="zh-CN" sz="4000" dirty="0">
                <a:solidFill>
                  <a:srgbClr val="C9715E"/>
                </a:solidFill>
              </a:rPr>
              <a:t>2</a:t>
            </a:r>
            <a:r>
              <a:rPr lang="zh-CN" altLang="en-US" sz="4000" dirty="0">
                <a:solidFill>
                  <a:srgbClr val="C9715E"/>
                </a:solidFill>
              </a:rPr>
              <a:t>、接口测试</a:t>
            </a:r>
            <a:endParaRPr lang="en-US" altLang="zh-CN" sz="4000" dirty="0">
              <a:solidFill>
                <a:srgbClr val="C9715E"/>
              </a:solidFill>
            </a:endParaRPr>
          </a:p>
          <a:p>
            <a:endParaRPr lang="en-US" altLang="zh-CN" sz="4000" dirty="0">
              <a:solidFill>
                <a:srgbClr val="C9715E"/>
              </a:solidFill>
            </a:endParaRPr>
          </a:p>
          <a:p>
            <a:r>
              <a:rPr lang="en-US" altLang="zh-CN" sz="4000" dirty="0">
                <a:solidFill>
                  <a:srgbClr val="C9715E"/>
                </a:solidFill>
              </a:rPr>
              <a:t>3</a:t>
            </a:r>
            <a:r>
              <a:rPr lang="zh-CN" altLang="en-US" sz="4000" dirty="0">
                <a:solidFill>
                  <a:srgbClr val="C9715E"/>
                </a:solidFill>
              </a:rPr>
              <a:t>、业务流程测试</a:t>
            </a:r>
            <a:endParaRPr lang="zh-CN" altLang="en-US" sz="4000" dirty="0">
              <a:solidFill>
                <a:srgbClr val="C9715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32157" y="282047"/>
            <a:ext cx="376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请在此输入内容</a:t>
            </a:r>
            <a:endParaRPr kumimoji="1"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81975" cy="6858000"/>
            <a:chOff x="0" y="0"/>
            <a:chExt cx="12181975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81975" cy="6858000"/>
            </a:xfrm>
            <a:prstGeom prst="rect">
              <a:avLst/>
            </a:prstGeom>
            <a:solidFill>
              <a:srgbClr val="FEEC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020290" y="273074"/>
              <a:ext cx="5915891" cy="703671"/>
            </a:xfrm>
            <a:prstGeom prst="roundRect">
              <a:avLst/>
            </a:prstGeom>
            <a:solidFill>
              <a:srgbClr val="C9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13955" y="301743"/>
            <a:ext cx="2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等价类划分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2266" y="1046825"/>
            <a:ext cx="362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9715E"/>
                </a:solidFill>
              </a:rPr>
              <a:t>以注册功能为例</a:t>
            </a:r>
            <a:endParaRPr lang="zh-CN" altLang="en-US" sz="2400" dirty="0">
              <a:solidFill>
                <a:srgbClr val="C9715E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72745" y="1593035"/>
          <a:ext cx="10353507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13"/>
                <a:gridCol w="2270258"/>
                <a:gridCol w="2361900"/>
                <a:gridCol w="4090736"/>
              </a:tblGrid>
              <a:tr h="352720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用户名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有效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合法用户名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注册成功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无效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空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请输入用户名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用户名已存在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用户名已存在请重新输入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rowSpan="4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密码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有效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合法密码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注册成功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无效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空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请输入密码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只有数字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密码格式必须包含数字和字母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只有字母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密码格式必须包含数字和字母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昵称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有效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非空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注册成功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无效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空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请输入昵称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出生日期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有效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已选择的日期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注册成功</a:t>
                      </a:r>
                      <a:endParaRPr lang="zh-CN" altLang="en-US" sz="20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  <a:tr h="35272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无效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空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请选择出生日期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715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GE3NDZkZDMxMzdhZTI5MjVlMjQwOGFjMTEzY2FiYzQifQ=="/>
  <p:tag name="commondata" val="eyJoZGlkIjoiNzU0ZDI1YzY3YmE3NWE4ZDRiYjIzOTlmNjYzNzlhM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WPS 演示</Application>
  <PresentationFormat>宽屏</PresentationFormat>
  <Paragraphs>259</Paragraphs>
  <Slides>20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Arial Narrow</vt:lpstr>
      <vt:lpstr>黑体</vt:lpstr>
      <vt:lpstr>Cambria</vt:lpstr>
      <vt:lpstr>Heiti SC Medium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2324710 Xinyue Hu</dc:creator>
  <cp:lastModifiedBy>百鲤游</cp:lastModifiedBy>
  <cp:revision>96</cp:revision>
  <dcterms:created xsi:type="dcterms:W3CDTF">2024-05-17T05:00:00Z</dcterms:created>
  <dcterms:modified xsi:type="dcterms:W3CDTF">2024-05-30T15:30:31Z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EB07CE3CAD4B433CADB0CC8D4B785333_12</vt:lpwstr>
  </property>
  <property fmtid="{D5CDD505-2E9C-101B-9397-08002B2CF9AE}" pid="3" name="KSOProductBuildVer">
    <vt:lpwstr>2052-12.1.0.16364</vt:lpwstr>
  </property>
</Properties>
</file>